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58" r:id="rId5"/>
    <p:sldId id="264" r:id="rId6"/>
    <p:sldId id="265" r:id="rId7"/>
    <p:sldId id="266" r:id="rId8"/>
    <p:sldId id="267" r:id="rId9"/>
    <p:sldId id="268"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lomi Alon" initials="SA" lastIdx="1" clrIdx="0">
    <p:extLst>
      <p:ext uri="{19B8F6BF-5375-455C-9EA6-DF929625EA0E}">
        <p15:presenceInfo xmlns:p15="http://schemas.microsoft.com/office/powerpoint/2012/main" userId="S::shlom-al@orbotech.com::323f68be-8440-41cc-9d8c-80f8074eee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7F7F7F"/>
    <a:srgbClr val="FFFF00"/>
    <a:srgbClr val="FF0000"/>
    <a:srgbClr val="960000"/>
    <a:srgbClr val="7030A0"/>
    <a:srgbClr val="0070C0"/>
    <a:srgbClr val="00B050"/>
    <a:srgbClr val="92D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77" autoAdjust="0"/>
  </p:normalViewPr>
  <p:slideViewPr>
    <p:cSldViewPr snapToGrid="0">
      <p:cViewPr varScale="1">
        <p:scale>
          <a:sx n="113" d="100"/>
          <a:sy n="113" d="100"/>
        </p:scale>
        <p:origin x="2094" y="10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A6474-916B-4BE6-AF45-55F26E16F7B9}" type="datetimeFigureOut">
              <a:rPr lang="en-GB" smtClean="0"/>
              <a:t>04/07/2022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ECA9E-9771-4923-A1DB-6BEFCB5AADED}" type="slidenum">
              <a:rPr lang="en-GB" smtClean="0"/>
              <a:t>‹#›</a:t>
            </a:fld>
            <a:endParaRPr lang="en-GB"/>
          </a:p>
        </p:txBody>
      </p:sp>
    </p:spTree>
    <p:extLst>
      <p:ext uri="{BB962C8B-B14F-4D97-AF65-F5344CB8AC3E}">
        <p14:creationId xmlns:p14="http://schemas.microsoft.com/office/powerpoint/2010/main" val="1396650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a:t>
            </a:fld>
            <a:endParaRPr lang="en-GB"/>
          </a:p>
        </p:txBody>
      </p:sp>
    </p:spTree>
    <p:extLst>
      <p:ext uri="{BB962C8B-B14F-4D97-AF65-F5344CB8AC3E}">
        <p14:creationId xmlns:p14="http://schemas.microsoft.com/office/powerpoint/2010/main" val="11294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4</a:t>
            </a:fld>
            <a:endParaRPr lang="en-GB"/>
          </a:p>
        </p:txBody>
      </p:sp>
    </p:spTree>
    <p:extLst>
      <p:ext uri="{BB962C8B-B14F-4D97-AF65-F5344CB8AC3E}">
        <p14:creationId xmlns:p14="http://schemas.microsoft.com/office/powerpoint/2010/main" val="951087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982DC2-E532-B646-A09D-CD89160625F3}"/>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pic>
        <p:nvPicPr>
          <p:cNvPr id="14" name="Picture 13">
            <a:extLst>
              <a:ext uri="{FF2B5EF4-FFF2-40B4-BE49-F238E27FC236}">
                <a16:creationId xmlns:a16="http://schemas.microsoft.com/office/drawing/2014/main" id="{88943B05-C63C-6A4B-B5FE-31AB3C0226C0}"/>
              </a:ext>
            </a:extLst>
          </p:cNvPr>
          <p:cNvPicPr>
            <a:picLocks noChangeAspect="1"/>
          </p:cNvPicPr>
          <p:nvPr/>
        </p:nvPicPr>
        <p:blipFill rotWithShape="1">
          <a:blip r:embed="rId2"/>
          <a:srcRect l="41004" t="-2091" b="5307"/>
          <a:stretch/>
        </p:blipFill>
        <p:spPr>
          <a:xfrm>
            <a:off x="0" y="0"/>
            <a:ext cx="5976256" cy="6858000"/>
          </a:xfrm>
          <a:prstGeom prst="rect">
            <a:avLst/>
          </a:prstGeom>
        </p:spPr>
      </p:pic>
      <p:pic>
        <p:nvPicPr>
          <p:cNvPr id="6" name="Picture 5">
            <a:extLst>
              <a:ext uri="{FF2B5EF4-FFF2-40B4-BE49-F238E27FC236}">
                <a16:creationId xmlns:a16="http://schemas.microsoft.com/office/drawing/2014/main" id="{2A1FF54C-BB6F-194A-BA2F-D7D61A1A231E}"/>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4"/>
          <a:stretch>
            <a:fillRect/>
          </a:stretch>
        </p:blipFill>
        <p:spPr>
          <a:xfrm>
            <a:off x="9666288" y="457200"/>
            <a:ext cx="2057400" cy="457200"/>
          </a:xfrm>
          <a:prstGeom prst="rect">
            <a:avLst/>
          </a:prstGeom>
        </p:spPr>
      </p:pic>
    </p:spTree>
    <p:extLst>
      <p:ext uri="{BB962C8B-B14F-4D97-AF65-F5344CB8AC3E}">
        <p14:creationId xmlns:p14="http://schemas.microsoft.com/office/powerpoint/2010/main" val="148361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a:extLst>
              <a:ext uri="{FF2B5EF4-FFF2-40B4-BE49-F238E27FC236}">
                <a16:creationId xmlns:a16="http://schemas.microsoft.com/office/drawing/2014/main" id="{D3E5972B-0DB0-BF4B-BDBA-BDE42B1F4C1D}"/>
              </a:ext>
            </a:extLst>
          </p:cNvPr>
          <p:cNvPicPr>
            <a:picLocks noChangeAspect="1"/>
          </p:cNvPicPr>
          <p:nvPr/>
        </p:nvPicPr>
        <p:blipFill>
          <a:blip r:embed="rId2"/>
          <a:stretch>
            <a:fillRect/>
          </a:stretch>
        </p:blipFill>
        <p:spPr>
          <a:xfrm>
            <a:off x="10360039" y="471442"/>
            <a:ext cx="1371600" cy="304800"/>
          </a:xfrm>
          <a:prstGeom prst="rect">
            <a:avLst/>
          </a:prstGeom>
        </p:spPr>
      </p:pic>
      <p:pic>
        <p:nvPicPr>
          <p:cNvPr id="6" name="Picture 5">
            <a:extLst>
              <a:ext uri="{FF2B5EF4-FFF2-40B4-BE49-F238E27FC236}">
                <a16:creationId xmlns:a16="http://schemas.microsoft.com/office/drawing/2014/main" id="{DDDE4219-3257-144B-BF94-59E97CAB5538}"/>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Tree>
    <p:extLst>
      <p:ext uri="{BB962C8B-B14F-4D97-AF65-F5344CB8AC3E}">
        <p14:creationId xmlns:p14="http://schemas.microsoft.com/office/powerpoint/2010/main" val="1691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DC90E1-D97B-BF46-B861-93A3EAE53B15}"/>
              </a:ext>
            </a:extLst>
          </p:cNvPr>
          <p:cNvPicPr>
            <a:picLocks noChangeAspect="1"/>
          </p:cNvPicPr>
          <p:nvPr/>
        </p:nvPicPr>
        <p:blipFill>
          <a:blip r:embed="rId2">
            <a:alphaModFix amt="40000"/>
          </a:blip>
          <a:stretch>
            <a:fillRect/>
          </a:stretch>
        </p:blipFill>
        <p:spPr>
          <a:xfrm>
            <a:off x="406400" y="5438588"/>
            <a:ext cx="11379200" cy="1016000"/>
          </a:xfrm>
          <a:prstGeom prst="rect">
            <a:avLst/>
          </a:prstGeom>
        </p:spPr>
      </p:pic>
      <p:pic>
        <p:nvPicPr>
          <p:cNvPr id="7" name="Picture 6">
            <a:extLst>
              <a:ext uri="{FF2B5EF4-FFF2-40B4-BE49-F238E27FC236}">
                <a16:creationId xmlns:a16="http://schemas.microsoft.com/office/drawing/2014/main" id="{9A8F4EA6-6993-B041-BD26-D3F8649E37B8}"/>
              </a:ext>
            </a:extLst>
          </p:cNvPr>
          <p:cNvPicPr>
            <a:picLocks noChangeAspect="1"/>
          </p:cNvPicPr>
          <p:nvPr/>
        </p:nvPicPr>
        <p:blipFill>
          <a:blip r:embed="rId3"/>
          <a:stretch>
            <a:fillRect/>
          </a:stretch>
        </p:blipFill>
        <p:spPr>
          <a:xfrm>
            <a:off x="10360039" y="471442"/>
            <a:ext cx="1371600" cy="304800"/>
          </a:xfrm>
          <a:prstGeom prst="rect">
            <a:avLst/>
          </a:prstGeom>
        </p:spPr>
      </p:pic>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15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3E6DF1-73F3-FC48-A8CA-EBA19D6602EF}"/>
              </a:ext>
            </a:extLst>
          </p:cNvPr>
          <p:cNvPicPr>
            <a:picLocks noChangeAspect="1"/>
          </p:cNvPicPr>
          <p:nvPr/>
        </p:nvPicPr>
        <p:blipFill rotWithShape="1">
          <a:blip r:embed="rId2"/>
          <a:srcRect l="23133"/>
          <a:stretch/>
        </p:blipFill>
        <p:spPr>
          <a:xfrm>
            <a:off x="-1" y="959379"/>
            <a:ext cx="5808437" cy="60071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9" name="Picture 8">
            <a:extLst>
              <a:ext uri="{FF2B5EF4-FFF2-40B4-BE49-F238E27FC236}">
                <a16:creationId xmlns:a16="http://schemas.microsoft.com/office/drawing/2014/main" id="{6DE94CF4-143E-2E42-BC38-1D2C4EE50C94}"/>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A10BDDA3-1DBC-ED40-A043-CE89D66D003E}"/>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06974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B62244-1841-9C43-A54F-0C3A08683E4B}"/>
              </a:ext>
            </a:extLst>
          </p:cNvPr>
          <p:cNvPicPr>
            <a:picLocks noChangeAspect="1"/>
          </p:cNvPicPr>
          <p:nvPr/>
        </p:nvPicPr>
        <p:blipFill>
          <a:blip r:embed="rId2"/>
          <a:stretch>
            <a:fillRect/>
          </a:stretch>
        </p:blipFill>
        <p:spPr>
          <a:xfrm>
            <a:off x="0" y="0"/>
            <a:ext cx="5410200" cy="6858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8" name="Picture 7">
            <a:extLst>
              <a:ext uri="{FF2B5EF4-FFF2-40B4-BE49-F238E27FC236}">
                <a16:creationId xmlns:a16="http://schemas.microsoft.com/office/drawing/2014/main" id="{30423669-C9E7-5348-9C2C-D57431DFE74B}"/>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D04241C5-D2AA-A24C-9C78-F8E25F21033A}"/>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156942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0174C78-8EFD-7345-A555-6E1133DC41B8}"/>
              </a:ext>
            </a:extLst>
          </p:cNvPr>
          <p:cNvSpPr>
            <a:spLocks noGrp="1"/>
          </p:cNvSpPr>
          <p:nvPr>
            <p:ph type="pic" sz="quarter" idx="11"/>
          </p:nvPr>
        </p:nvSpPr>
        <p:spPr>
          <a:xfrm>
            <a:off x="0" y="0"/>
            <a:ext cx="5417820" cy="6858000"/>
          </a:xfrm>
          <a:noFill/>
        </p:spPr>
        <p:txBody>
          <a:bodyPr>
            <a:normAutofit/>
          </a:bodyPr>
          <a:lstStyle>
            <a:lvl1pPr marL="0" indent="0">
              <a:buNone/>
              <a:defRPr sz="160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2"/>
          <a:stretch>
            <a:fillRect/>
          </a:stretch>
        </p:blipFill>
        <p:spPr>
          <a:xfrm>
            <a:off x="9666288" y="457200"/>
            <a:ext cx="2057400" cy="457200"/>
          </a:xfrm>
          <a:prstGeom prst="rect">
            <a:avLst/>
          </a:prstGeom>
        </p:spPr>
      </p:pic>
      <p:pic>
        <p:nvPicPr>
          <p:cNvPr id="7" name="Picture 6">
            <a:extLst>
              <a:ext uri="{FF2B5EF4-FFF2-40B4-BE49-F238E27FC236}">
                <a16:creationId xmlns:a16="http://schemas.microsoft.com/office/drawing/2014/main" id="{A310080A-FADB-C84C-9E8A-9A6C4CCC1943}"/>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8" name="Text Placeholder 6">
            <a:extLst>
              <a:ext uri="{FF2B5EF4-FFF2-40B4-BE49-F238E27FC236}">
                <a16:creationId xmlns:a16="http://schemas.microsoft.com/office/drawing/2014/main" id="{31526EC7-B230-AA4F-9234-11B5F605AE5E}"/>
              </a:ext>
            </a:extLst>
          </p:cNvPr>
          <p:cNvSpPr>
            <a:spLocks noGrp="1"/>
          </p:cNvSpPr>
          <p:nvPr>
            <p:ph type="body" sz="quarter" idx="12"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43931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224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78739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81B7-7217-C64C-8C6C-26C1DFA99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91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99299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a:xfrm>
            <a:off x="365760" y="1463040"/>
            <a:ext cx="5486400" cy="4572000"/>
          </a:xfrm>
        </p:spPr>
        <p:txBody>
          <a:body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19C68FFF-2ACC-E149-A11C-727EFC59E3BE}"/>
              </a:ext>
            </a:extLst>
          </p:cNvPr>
          <p:cNvSpPr>
            <a:spLocks noGrp="1"/>
          </p:cNvSpPr>
          <p:nvPr>
            <p:ph idx="13"/>
          </p:nvPr>
        </p:nvSpPr>
        <p:spPr>
          <a:xfrm>
            <a:off x="6309360" y="1463040"/>
            <a:ext cx="5486400" cy="4572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827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00BFE-5A25-F64C-ACE0-328EDBE4072B}"/>
              </a:ext>
            </a:extLst>
          </p:cNvPr>
          <p:cNvSpPr>
            <a:spLocks noGrp="1"/>
          </p:cNvSpPr>
          <p:nvPr>
            <p:ph type="title"/>
          </p:nvPr>
        </p:nvSpPr>
        <p:spPr>
          <a:xfrm>
            <a:off x="365760" y="365760"/>
            <a:ext cx="11430000" cy="54864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a:extLst>
              <a:ext uri="{FF2B5EF4-FFF2-40B4-BE49-F238E27FC236}">
                <a16:creationId xmlns:a16="http://schemas.microsoft.com/office/drawing/2014/main" id="{4E3D8CAB-668A-4A42-AD8D-83D3C95D6E6D}"/>
              </a:ext>
            </a:extLst>
          </p:cNvPr>
          <p:cNvSpPr>
            <a:spLocks noGrp="1"/>
          </p:cNvSpPr>
          <p:nvPr>
            <p:ph type="body" idx="1"/>
          </p:nvPr>
        </p:nvSpPr>
        <p:spPr>
          <a:xfrm>
            <a:off x="365760" y="1463040"/>
            <a:ext cx="11430000" cy="45720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a:extLst>
              <a:ext uri="{FF2B5EF4-FFF2-40B4-BE49-F238E27FC236}">
                <a16:creationId xmlns:a16="http://schemas.microsoft.com/office/drawing/2014/main" id="{F3C9F468-06C7-6F4F-9A9D-B142D5B4E6C4}"/>
              </a:ext>
            </a:extLst>
          </p:cNvPr>
          <p:cNvSpPr txBox="1"/>
          <p:nvPr/>
        </p:nvSpPr>
        <p:spPr>
          <a:xfrm>
            <a:off x="697593" y="6531388"/>
            <a:ext cx="2524125" cy="138499"/>
          </a:xfrm>
          <a:prstGeom prst="rect">
            <a:avLst/>
          </a:prstGeom>
          <a:noFill/>
        </p:spPr>
        <p:txBody>
          <a:bodyPr wrap="square" lIns="0" tIns="0" rIns="0" bIns="0" rtlCol="0">
            <a:spAutoFit/>
          </a:bodyPr>
          <a:lstStyle/>
          <a:p>
            <a:pPr algn="l"/>
            <a:r>
              <a:rPr lang="en-US" sz="900" spc="30" baseline="0">
                <a:solidFill>
                  <a:schemeClr val="accent3"/>
                </a:solidFill>
              </a:rPr>
              <a:t>KLA Confidential | Need-to-Know Only</a:t>
            </a:r>
          </a:p>
        </p:txBody>
      </p:sp>
      <p:pic>
        <p:nvPicPr>
          <p:cNvPr id="11" name="Picture 10">
            <a:extLst>
              <a:ext uri="{FF2B5EF4-FFF2-40B4-BE49-F238E27FC236}">
                <a16:creationId xmlns:a16="http://schemas.microsoft.com/office/drawing/2014/main" id="{93F5AEF8-F15B-C441-9B07-25564C8B7296}"/>
              </a:ext>
            </a:extLst>
          </p:cNvPr>
          <p:cNvPicPr>
            <a:picLocks noChangeAspect="1"/>
          </p:cNvPicPr>
          <p:nvPr/>
        </p:nvPicPr>
        <p:blipFill>
          <a:blip r:embed="rId13"/>
          <a:stretch>
            <a:fillRect/>
          </a:stretch>
        </p:blipFill>
        <p:spPr>
          <a:xfrm>
            <a:off x="10910888" y="6508915"/>
            <a:ext cx="812800" cy="177800"/>
          </a:xfrm>
          <a:prstGeom prst="rect">
            <a:avLst/>
          </a:prstGeom>
        </p:spPr>
      </p:pic>
      <p:sp>
        <p:nvSpPr>
          <p:cNvPr id="4" name="TextBox 3">
            <a:extLst>
              <a:ext uri="{FF2B5EF4-FFF2-40B4-BE49-F238E27FC236}">
                <a16:creationId xmlns:a16="http://schemas.microsoft.com/office/drawing/2014/main" id="{04FEDCB5-7EFA-8648-857E-73414257FB99}"/>
              </a:ext>
            </a:extLst>
          </p:cNvPr>
          <p:cNvSpPr txBox="1"/>
          <p:nvPr/>
        </p:nvSpPr>
        <p:spPr>
          <a:xfrm>
            <a:off x="118836" y="6511830"/>
            <a:ext cx="478971" cy="169277"/>
          </a:xfrm>
          <a:prstGeom prst="rect">
            <a:avLst/>
          </a:prstGeom>
          <a:noFill/>
        </p:spPr>
        <p:txBody>
          <a:bodyPr wrap="square" lIns="0" tIns="0" rIns="0" bIns="0" rtlCol="0" anchor="ctr">
            <a:spAutoFit/>
          </a:bodyPr>
          <a:lstStyle/>
          <a:p>
            <a:pPr algn="r"/>
            <a:fld id="{2A65E3F1-16C0-DE4C-A14E-DA21524AA8EE}" type="slidenum">
              <a:rPr lang="en-US" sz="1100" smtClean="0">
                <a:solidFill>
                  <a:schemeClr val="accent3"/>
                </a:solidFill>
              </a:rPr>
              <a:pPr algn="r"/>
              <a:t>‹#›</a:t>
            </a:fld>
            <a:endParaRPr lang="en-US" sz="1100">
              <a:solidFill>
                <a:schemeClr val="accent3"/>
              </a:solidFill>
            </a:endParaRPr>
          </a:p>
        </p:txBody>
      </p:sp>
    </p:spTree>
    <p:extLst>
      <p:ext uri="{BB962C8B-B14F-4D97-AF65-F5344CB8AC3E}">
        <p14:creationId xmlns:p14="http://schemas.microsoft.com/office/powerpoint/2010/main" val="6263275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7" r:id="rId5"/>
    <p:sldLayoutId id="2147483665" r:id="rId6"/>
    <p:sldLayoutId id="2147483654" r:id="rId7"/>
    <p:sldLayoutId id="2147483664" r:id="rId8"/>
    <p:sldLayoutId id="2147483668" r:id="rId9"/>
    <p:sldLayoutId id="2147483651" r:id="rId10"/>
    <p:sldLayoutId id="2147483663" r:id="rId11"/>
  </p:sldLayoutIdLst>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accent3"/>
        </a:buClr>
        <a:buFont typeface="Wingdings" pitchFamily="2" charset="2"/>
        <a:buChar char="§"/>
        <a:defRPr sz="2400" kern="1200">
          <a:solidFill>
            <a:schemeClr val="tx1"/>
          </a:solidFill>
          <a:latin typeface="+mn-lt"/>
          <a:ea typeface="+mn-ea"/>
          <a:cs typeface="+mn-cs"/>
        </a:defRPr>
      </a:lvl1pPr>
      <a:lvl2pPr marL="463550" indent="-228600" algn="l" defTabSz="914400" rtl="0" eaLnBrk="1" latinLnBrk="0" hangingPunct="1">
        <a:lnSpc>
          <a:spcPct val="100000"/>
        </a:lnSpc>
        <a:spcBef>
          <a:spcPts val="800"/>
        </a:spcBef>
        <a:buClr>
          <a:schemeClr val="accent3"/>
        </a:buClr>
        <a:buSzPct val="80000"/>
        <a:buFont typeface="Wingdings" pitchFamily="2" charset="2"/>
        <a:buChar char="§"/>
        <a:tabLst/>
        <a:defRPr sz="2000" kern="1200">
          <a:solidFill>
            <a:schemeClr val="tx1"/>
          </a:solidFill>
          <a:latin typeface="+mn-lt"/>
          <a:ea typeface="+mn-ea"/>
          <a:cs typeface="+mn-cs"/>
        </a:defRPr>
      </a:lvl2pPr>
      <a:lvl3pPr marL="690563" indent="-227013" algn="l" defTabSz="914400" rtl="0" eaLnBrk="1" latinLnBrk="0" hangingPunct="1">
        <a:lnSpc>
          <a:spcPct val="100000"/>
        </a:lnSpc>
        <a:spcBef>
          <a:spcPts val="800"/>
        </a:spcBef>
        <a:buClr>
          <a:schemeClr val="accent3"/>
        </a:buClr>
        <a:buSzPct val="80000"/>
        <a:buFont typeface="Wingdings" pitchFamily="2" charset="2"/>
        <a:buChar char="§"/>
        <a:tabLst/>
        <a:defRPr sz="1800" kern="1200">
          <a:solidFill>
            <a:schemeClr val="tx1"/>
          </a:solidFill>
          <a:latin typeface="+mn-lt"/>
          <a:ea typeface="+mn-ea"/>
          <a:cs typeface="+mn-cs"/>
        </a:defRPr>
      </a:lvl3pPr>
      <a:lvl4pPr marL="914400" indent="-222250" algn="l" defTabSz="914400" rtl="0" eaLnBrk="1" latinLnBrk="0" hangingPunct="1">
        <a:lnSpc>
          <a:spcPct val="100000"/>
        </a:lnSpc>
        <a:spcBef>
          <a:spcPts val="800"/>
        </a:spcBef>
        <a:buClr>
          <a:schemeClr val="accent3"/>
        </a:buClr>
        <a:buSzPct val="80000"/>
        <a:buFont typeface="Wingdings" pitchFamily="2" charset="2"/>
        <a:buChar char="§"/>
        <a:tabLst/>
        <a:defRPr sz="1600" kern="1200">
          <a:solidFill>
            <a:schemeClr val="tx1"/>
          </a:solidFill>
          <a:latin typeface="+mn-lt"/>
          <a:ea typeface="+mn-ea"/>
          <a:cs typeface="+mn-cs"/>
        </a:defRPr>
      </a:lvl4pPr>
      <a:lvl5pPr marL="1144588" indent="-230188" algn="l" defTabSz="914400" rtl="0" eaLnBrk="1" latinLnBrk="0" hangingPunct="1">
        <a:lnSpc>
          <a:spcPct val="90000"/>
        </a:lnSpc>
        <a:spcBef>
          <a:spcPts val="500"/>
        </a:spcBef>
        <a:buClr>
          <a:schemeClr val="accent3"/>
        </a:buClr>
        <a:buSzPct val="80000"/>
        <a:buFont typeface="Wingdings" pitchFamily="2" charset="2"/>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8">
          <p15:clr>
            <a:srgbClr val="F26B43"/>
          </p15:clr>
        </p15:guide>
        <p15:guide id="2" pos="7385">
          <p15:clr>
            <a:srgbClr val="F26B43"/>
          </p15:clr>
        </p15:guide>
        <p15:guide id="3" orient="horz" pos="3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git-scm.com/download/win"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devops/repos/git/use-ssh-keys-to-authenticate?view=azure-devops#rememberpassphras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07A82-EF71-4829-B151-05B53E40511D}"/>
              </a:ext>
            </a:extLst>
          </p:cNvPr>
          <p:cNvSpPr>
            <a:spLocks noGrp="1"/>
          </p:cNvSpPr>
          <p:nvPr>
            <p:ph type="ctrTitle"/>
          </p:nvPr>
        </p:nvSpPr>
        <p:spPr>
          <a:xfrm>
            <a:off x="474133" y="1380067"/>
            <a:ext cx="11354845" cy="2484559"/>
          </a:xfrm>
        </p:spPr>
        <p:txBody>
          <a:bodyPr wrap="square" anchor="b">
            <a:normAutofit fontScale="90000"/>
          </a:bodyPr>
          <a:lstStyle/>
          <a:p>
            <a:pPr algn="l"/>
            <a:r>
              <a:rPr lang="en-US" b="1" i="0" dirty="0">
                <a:solidFill>
                  <a:schemeClr val="accent6">
                    <a:lumMod val="50000"/>
                  </a:schemeClr>
                </a:solidFill>
                <a:effectLst/>
                <a:latin typeface="Segoe UI" panose="020B0502040204020203" pitchFamily="34" charset="0"/>
              </a:rPr>
              <a:t>AZURE Repo</a:t>
            </a:r>
            <a:br>
              <a:rPr lang="en-US" b="1" i="0" dirty="0">
                <a:solidFill>
                  <a:schemeClr val="accent6">
                    <a:lumMod val="50000"/>
                  </a:schemeClr>
                </a:solidFill>
                <a:effectLst/>
                <a:latin typeface="Segoe UI" panose="020B0502040204020203" pitchFamily="34" charset="0"/>
              </a:rPr>
            </a:br>
            <a:br>
              <a:rPr lang="en-US" b="1" i="0" dirty="0">
                <a:solidFill>
                  <a:schemeClr val="accent6">
                    <a:lumMod val="50000"/>
                  </a:schemeClr>
                </a:solidFill>
                <a:effectLst/>
                <a:latin typeface="Segoe UI" panose="020B0502040204020203" pitchFamily="34" charset="0"/>
              </a:rPr>
            </a:br>
            <a:r>
              <a:rPr lang="en-US" b="1" i="0" dirty="0">
                <a:solidFill>
                  <a:schemeClr val="accent6">
                    <a:lumMod val="50000"/>
                  </a:schemeClr>
                </a:solidFill>
                <a:effectLst/>
                <a:latin typeface="Segoe UI" panose="020B0502040204020203" pitchFamily="34" charset="0"/>
              </a:rPr>
              <a:t>Use SSH key authentication - Guide</a:t>
            </a:r>
            <a:br>
              <a:rPr lang="en-US" b="1" i="0" dirty="0">
                <a:solidFill>
                  <a:schemeClr val="accent6">
                    <a:lumMod val="50000"/>
                  </a:schemeClr>
                </a:solidFill>
                <a:effectLst/>
                <a:latin typeface="Segoe UI" panose="020B0502040204020203" pitchFamily="34" charset="0"/>
              </a:rPr>
            </a:br>
            <a:br>
              <a:rPr lang="en-US" b="0" i="0" dirty="0">
                <a:solidFill>
                  <a:schemeClr val="accent6">
                    <a:lumMod val="50000"/>
                  </a:schemeClr>
                </a:solidFill>
                <a:effectLst/>
                <a:latin typeface="Segoe UI" panose="020B0502040204020203" pitchFamily="34" charset="0"/>
              </a:rPr>
            </a:br>
            <a:endParaRPr lang="en-US" dirty="0">
              <a:solidFill>
                <a:schemeClr val="accent6">
                  <a:lumMod val="50000"/>
                </a:schemeClr>
              </a:solidFill>
            </a:endParaRPr>
          </a:p>
        </p:txBody>
      </p:sp>
      <p:sp>
        <p:nvSpPr>
          <p:cNvPr id="9" name="Subtitle 8">
            <a:extLst>
              <a:ext uri="{FF2B5EF4-FFF2-40B4-BE49-F238E27FC236}">
                <a16:creationId xmlns:a16="http://schemas.microsoft.com/office/drawing/2014/main" id="{2DC4F81D-90C0-4FA7-8403-9DE3B6D485D1}"/>
              </a:ext>
            </a:extLst>
          </p:cNvPr>
          <p:cNvSpPr>
            <a:spLocks noGrp="1"/>
          </p:cNvSpPr>
          <p:nvPr>
            <p:ph type="subTitle" idx="1"/>
          </p:nvPr>
        </p:nvSpPr>
        <p:spPr/>
        <p:txBody>
          <a:bodyPr wrap="square" anchor="t">
            <a:normAutofit/>
          </a:bodyPr>
          <a:lstStyle/>
          <a:p>
            <a:r>
              <a:rPr lang="en-GB" dirty="0"/>
              <a:t>Shlomi Alon</a:t>
            </a:r>
            <a:endParaRPr lang="he-IL" dirty="0"/>
          </a:p>
        </p:txBody>
      </p:sp>
      <p:sp>
        <p:nvSpPr>
          <p:cNvPr id="10" name="Text Placeholder 9">
            <a:extLst>
              <a:ext uri="{FF2B5EF4-FFF2-40B4-BE49-F238E27FC236}">
                <a16:creationId xmlns:a16="http://schemas.microsoft.com/office/drawing/2014/main" id="{1EB334E6-5FF0-4A15-89B9-504EA5851D36}"/>
              </a:ext>
            </a:extLst>
          </p:cNvPr>
          <p:cNvSpPr>
            <a:spLocks noGrp="1"/>
          </p:cNvSpPr>
          <p:nvPr>
            <p:ph type="body" sz="quarter" idx="12"/>
          </p:nvPr>
        </p:nvSpPr>
        <p:spPr/>
        <p:txBody>
          <a:bodyPr>
            <a:normAutofit/>
          </a:bodyPr>
          <a:lstStyle/>
          <a:p>
            <a:r>
              <a:rPr lang="en-US" dirty="0"/>
              <a:t>July 2022</a:t>
            </a:r>
            <a:endParaRPr lang="he-IL" dirty="0"/>
          </a:p>
        </p:txBody>
      </p:sp>
    </p:spTree>
    <p:extLst>
      <p:ext uri="{BB962C8B-B14F-4D97-AF65-F5344CB8AC3E}">
        <p14:creationId xmlns:p14="http://schemas.microsoft.com/office/powerpoint/2010/main" val="72861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C13225-6EEF-4B02-BF9D-4F0D0963DFBA}"/>
              </a:ext>
            </a:extLst>
          </p:cNvPr>
          <p:cNvSpPr>
            <a:spLocks noGrp="1"/>
          </p:cNvSpPr>
          <p:nvPr>
            <p:ph type="title"/>
          </p:nvPr>
        </p:nvSpPr>
        <p:spPr>
          <a:xfrm>
            <a:off x="365760" y="365760"/>
            <a:ext cx="11430000" cy="535531"/>
          </a:xfrm>
        </p:spPr>
        <p:txBody>
          <a:bodyPr/>
          <a:lstStyle/>
          <a:p>
            <a:r>
              <a:rPr lang="en-US" dirty="0"/>
              <a:t>Introduction </a:t>
            </a:r>
          </a:p>
        </p:txBody>
      </p:sp>
      <p:sp>
        <p:nvSpPr>
          <p:cNvPr id="7" name="Content Placeholder 6">
            <a:extLst>
              <a:ext uri="{FF2B5EF4-FFF2-40B4-BE49-F238E27FC236}">
                <a16:creationId xmlns:a16="http://schemas.microsoft.com/office/drawing/2014/main" id="{D19DEA99-C42B-45F4-A2E8-810438F5DA2C}"/>
              </a:ext>
            </a:extLst>
          </p:cNvPr>
          <p:cNvSpPr>
            <a:spLocks noGrp="1"/>
          </p:cNvSpPr>
          <p:nvPr>
            <p:ph idx="1"/>
          </p:nvPr>
        </p:nvSpPr>
        <p:spPr>
          <a:xfrm>
            <a:off x="365760" y="1058333"/>
            <a:ext cx="11430000" cy="4976707"/>
          </a:xfrm>
        </p:spPr>
        <p:txBody>
          <a:bodyPr/>
          <a:lstStyle/>
          <a:p>
            <a:r>
              <a:rPr lang="en-US" sz="1800" b="1" i="0" dirty="0">
                <a:solidFill>
                  <a:srgbClr val="171717"/>
                </a:solidFill>
                <a:effectLst/>
                <a:latin typeface="Segoe UI" panose="020B0502040204020203" pitchFamily="34" charset="0"/>
              </a:rPr>
              <a:t>How SSH key authentication works</a:t>
            </a:r>
            <a:endParaRPr lang="en-US" sz="1800" b="0" i="0" dirty="0">
              <a:solidFill>
                <a:srgbClr val="171717"/>
              </a:solidFill>
              <a:effectLst/>
              <a:latin typeface="Segoe UI" panose="020B0502040204020203" pitchFamily="34" charset="0"/>
            </a:endParaRPr>
          </a:p>
          <a:p>
            <a:pPr marL="0" indent="0">
              <a:buNone/>
            </a:pPr>
            <a:r>
              <a:rPr lang="en-US" sz="1800" b="0" i="0" dirty="0">
                <a:solidFill>
                  <a:srgbClr val="171717"/>
                </a:solidFill>
                <a:effectLst/>
                <a:latin typeface="Segoe UI" panose="020B0502040204020203" pitchFamily="34" charset="0"/>
              </a:rPr>
              <a:t>SSH public key authentication works with an asymmetric pair of generated encryption keys. The </a:t>
            </a:r>
            <a:r>
              <a:rPr lang="en-US" sz="1800" b="0" i="1" dirty="0">
                <a:solidFill>
                  <a:srgbClr val="171717"/>
                </a:solidFill>
                <a:effectLst/>
                <a:latin typeface="Segoe UI" panose="020B0502040204020203" pitchFamily="34" charset="0"/>
              </a:rPr>
              <a:t>public</a:t>
            </a:r>
            <a:r>
              <a:rPr lang="en-US" sz="1800" b="0" i="0" dirty="0">
                <a:solidFill>
                  <a:srgbClr val="171717"/>
                </a:solidFill>
                <a:effectLst/>
                <a:latin typeface="Segoe UI" panose="020B0502040204020203" pitchFamily="34" charset="0"/>
              </a:rPr>
              <a:t> key is shared with Azure DevOps and used to verify the initial </a:t>
            </a:r>
            <a:r>
              <a:rPr lang="en-US" sz="1800" b="0" i="0" dirty="0" err="1">
                <a:solidFill>
                  <a:srgbClr val="171717"/>
                </a:solidFill>
                <a:effectLst/>
                <a:latin typeface="Segoe UI" panose="020B0502040204020203" pitchFamily="34" charset="0"/>
              </a:rPr>
              <a:t>ssh</a:t>
            </a:r>
            <a:r>
              <a:rPr lang="en-US" sz="1800" b="0" i="0" dirty="0">
                <a:solidFill>
                  <a:srgbClr val="171717"/>
                </a:solidFill>
                <a:effectLst/>
                <a:latin typeface="Segoe UI" panose="020B0502040204020203" pitchFamily="34" charset="0"/>
              </a:rPr>
              <a:t> connection. The </a:t>
            </a:r>
            <a:r>
              <a:rPr lang="en-US" sz="1800" b="0" i="1" dirty="0">
                <a:solidFill>
                  <a:srgbClr val="171717"/>
                </a:solidFill>
                <a:effectLst/>
                <a:latin typeface="Segoe UI" panose="020B0502040204020203" pitchFamily="34" charset="0"/>
              </a:rPr>
              <a:t>private</a:t>
            </a:r>
            <a:r>
              <a:rPr lang="en-US" sz="1800" b="0" i="0" dirty="0">
                <a:solidFill>
                  <a:srgbClr val="171717"/>
                </a:solidFill>
                <a:effectLst/>
                <a:latin typeface="Segoe UI" panose="020B0502040204020203" pitchFamily="34" charset="0"/>
              </a:rPr>
              <a:t> key is kept safe and secure on your system.</a:t>
            </a:r>
            <a:endParaRPr lang="en-US" sz="1800" dirty="0"/>
          </a:p>
          <a:p>
            <a:pPr algn="l"/>
            <a:r>
              <a:rPr lang="en-US" sz="1800" b="1" i="0" dirty="0">
                <a:solidFill>
                  <a:srgbClr val="171717"/>
                </a:solidFill>
                <a:effectLst/>
                <a:latin typeface="Segoe UI" panose="020B0502040204020203" pitchFamily="34" charset="0"/>
              </a:rPr>
              <a:t>Set up SSH key authentication</a:t>
            </a:r>
          </a:p>
          <a:p>
            <a:pPr marL="0" indent="0">
              <a:buNone/>
            </a:pPr>
            <a:r>
              <a:rPr lang="en-US" sz="1800" b="0" i="0" dirty="0">
                <a:solidFill>
                  <a:srgbClr val="171717"/>
                </a:solidFill>
                <a:effectLst/>
                <a:latin typeface="Segoe UI" panose="020B0502040204020203" pitchFamily="34" charset="0"/>
              </a:rPr>
              <a:t>The following steps cover configuration of SSH key authentication on the following platforms: Linux, macOS running at least Leopard (10.5), Windows systems running </a:t>
            </a:r>
            <a:r>
              <a:rPr lang="en-US" sz="1800" b="0" i="0" u="none" strike="noStrike" dirty="0">
                <a:solidFill>
                  <a:srgbClr val="171717"/>
                </a:solidFill>
                <a:effectLst/>
                <a:latin typeface="Segoe UI" panose="020B0502040204020203" pitchFamily="34" charset="0"/>
                <a:hlinkClick r:id="rId2"/>
              </a:rPr>
              <a:t>Git for Windows</a:t>
            </a:r>
            <a:endParaRPr lang="en-US" b="0" i="0" dirty="0">
              <a:solidFill>
                <a:srgbClr val="171717"/>
              </a:solidFill>
              <a:effectLst/>
              <a:latin typeface="Segoe UI" panose="020B0502040204020203" pitchFamily="34" charset="0"/>
            </a:endParaRPr>
          </a:p>
          <a:p>
            <a:pPr marL="0" indent="0">
              <a:buNone/>
            </a:pPr>
            <a:r>
              <a:rPr lang="en-US" sz="1800" b="0" i="0" dirty="0">
                <a:solidFill>
                  <a:srgbClr val="171717"/>
                </a:solidFill>
                <a:effectLst/>
                <a:latin typeface="Segoe UI" panose="020B0502040204020203" pitchFamily="34" charset="0"/>
              </a:rPr>
              <a:t>Configure SSH using the command line. bash</a:t>
            </a:r>
            <a:r>
              <a:rPr lang="en-US" sz="1800" dirty="0">
                <a:solidFill>
                  <a:srgbClr val="171717"/>
                </a:solidFill>
                <a:latin typeface="Segoe UI" panose="020B0502040204020203" pitchFamily="34" charset="0"/>
              </a:rPr>
              <a:t> </a:t>
            </a:r>
            <a:r>
              <a:rPr lang="en-US" sz="1800" b="0" i="0" dirty="0">
                <a:solidFill>
                  <a:srgbClr val="171717"/>
                </a:solidFill>
                <a:effectLst/>
                <a:latin typeface="Segoe UI" panose="020B0502040204020203" pitchFamily="34" charset="0"/>
              </a:rPr>
              <a:t>is the common shell on Linux and macOS and the Git for Windows installation adds a shortcut to Git Bash in the Start menu. Other shell environments will work, but are not covered in this article.</a:t>
            </a:r>
          </a:p>
          <a:p>
            <a:pPr marL="0" indent="0">
              <a:buNone/>
            </a:pPr>
            <a:r>
              <a:rPr lang="en-US" dirty="0">
                <a:solidFill>
                  <a:srgbClr val="171717"/>
                </a:solidFill>
                <a:latin typeface="Segoe UI" panose="020B0502040204020203" pitchFamily="34" charset="0"/>
              </a:rPr>
              <a:t>	</a:t>
            </a:r>
            <a:endParaRPr lang="en-US" dirty="0"/>
          </a:p>
        </p:txBody>
      </p:sp>
    </p:spTree>
    <p:extLst>
      <p:ext uri="{BB962C8B-B14F-4D97-AF65-F5344CB8AC3E}">
        <p14:creationId xmlns:p14="http://schemas.microsoft.com/office/powerpoint/2010/main" val="148329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752B-A1E8-4F37-8486-71542EF64EDF}"/>
              </a:ext>
            </a:extLst>
          </p:cNvPr>
          <p:cNvSpPr>
            <a:spLocks noGrp="1"/>
          </p:cNvSpPr>
          <p:nvPr>
            <p:ph type="title"/>
          </p:nvPr>
        </p:nvSpPr>
        <p:spPr/>
        <p:txBody>
          <a:bodyPr/>
          <a:lstStyle/>
          <a:p>
            <a:r>
              <a:rPr lang="en-US" dirty="0"/>
              <a:t>Step 1 Create your SSH keys</a:t>
            </a:r>
          </a:p>
        </p:txBody>
      </p:sp>
      <p:sp>
        <p:nvSpPr>
          <p:cNvPr id="3" name="Content Placeholder 2">
            <a:extLst>
              <a:ext uri="{FF2B5EF4-FFF2-40B4-BE49-F238E27FC236}">
                <a16:creationId xmlns:a16="http://schemas.microsoft.com/office/drawing/2014/main" id="{240AFDF6-5274-4AC9-979A-E30DA69F13A7}"/>
              </a:ext>
            </a:extLst>
          </p:cNvPr>
          <p:cNvSpPr>
            <a:spLocks noGrp="1"/>
          </p:cNvSpPr>
          <p:nvPr>
            <p:ph idx="1"/>
          </p:nvPr>
        </p:nvSpPr>
        <p:spPr/>
        <p:txBody>
          <a:bodyPr/>
          <a:lstStyle/>
          <a:p>
            <a:r>
              <a:rPr lang="en-US" sz="1800" b="0" i="0" dirty="0">
                <a:solidFill>
                  <a:srgbClr val="171717"/>
                </a:solidFill>
                <a:effectLst/>
                <a:latin typeface="Segoe UI" panose="020B0502040204020203" pitchFamily="34" charset="0"/>
              </a:rPr>
              <a:t>Create your SSH keys with the </a:t>
            </a:r>
            <a:r>
              <a:rPr lang="en-US" sz="1800" b="0" i="0" dirty="0" err="1">
                <a:solidFill>
                  <a:srgbClr val="171717"/>
                </a:solidFill>
                <a:effectLst/>
                <a:latin typeface="Segoe UI" panose="020B0502040204020203" pitchFamily="34" charset="0"/>
              </a:rPr>
              <a:t>ssh</a:t>
            </a:r>
            <a:r>
              <a:rPr lang="en-US" sz="1800" b="0" i="0" dirty="0">
                <a:solidFill>
                  <a:srgbClr val="171717"/>
                </a:solidFill>
                <a:effectLst/>
                <a:latin typeface="Segoe UI" panose="020B0502040204020203" pitchFamily="34" charset="0"/>
              </a:rPr>
              <a:t>-keygen command from the bash prompt. This command will create a 3072-bit RSA key for use with SSH. You can give a passphrase for your private key when prompted—this passphrase provides another layer of security for your private key. If you give a passphrase, be sure to </a:t>
            </a:r>
            <a:r>
              <a:rPr lang="en-US" sz="1800" b="0" i="0" u="none" strike="noStrike" dirty="0">
                <a:effectLst/>
                <a:latin typeface="Segoe UI" panose="020B0502040204020203" pitchFamily="34" charset="0"/>
                <a:hlinkClick r:id="rId2"/>
              </a:rPr>
              <a:t>configure the SSH agent</a:t>
            </a:r>
            <a:r>
              <a:rPr lang="en-US" sz="1800" b="0" i="0" dirty="0">
                <a:solidFill>
                  <a:srgbClr val="171717"/>
                </a:solidFill>
                <a:effectLst/>
                <a:latin typeface="Segoe UI" panose="020B0502040204020203" pitchFamily="34" charset="0"/>
              </a:rPr>
              <a:t> to cache your passphrase so you don't have to enter it every time you connect.</a:t>
            </a:r>
            <a:endParaRPr lang="en-US" sz="1800" dirty="0"/>
          </a:p>
        </p:txBody>
      </p:sp>
      <p:pic>
        <p:nvPicPr>
          <p:cNvPr id="6" name="Picture 5">
            <a:extLst>
              <a:ext uri="{FF2B5EF4-FFF2-40B4-BE49-F238E27FC236}">
                <a16:creationId xmlns:a16="http://schemas.microsoft.com/office/drawing/2014/main" id="{3B690833-9829-407F-8CFF-EF21BA0FE71F}"/>
              </a:ext>
            </a:extLst>
          </p:cNvPr>
          <p:cNvPicPr>
            <a:picLocks noChangeAspect="1"/>
          </p:cNvPicPr>
          <p:nvPr/>
        </p:nvPicPr>
        <p:blipFill>
          <a:blip r:embed="rId3"/>
          <a:stretch>
            <a:fillRect/>
          </a:stretch>
        </p:blipFill>
        <p:spPr>
          <a:xfrm>
            <a:off x="597429" y="2966515"/>
            <a:ext cx="5019675" cy="3143250"/>
          </a:xfrm>
          <a:prstGeom prst="rect">
            <a:avLst/>
          </a:prstGeom>
        </p:spPr>
      </p:pic>
      <p:sp>
        <p:nvSpPr>
          <p:cNvPr id="8" name="TextBox 7">
            <a:extLst>
              <a:ext uri="{FF2B5EF4-FFF2-40B4-BE49-F238E27FC236}">
                <a16:creationId xmlns:a16="http://schemas.microsoft.com/office/drawing/2014/main" id="{3D371DBA-0BFE-4634-BB43-7982E9C57897}"/>
              </a:ext>
            </a:extLst>
          </p:cNvPr>
          <p:cNvSpPr txBox="1"/>
          <p:nvPr/>
        </p:nvSpPr>
        <p:spPr>
          <a:xfrm>
            <a:off x="5741088" y="2871877"/>
            <a:ext cx="6096000" cy="1754326"/>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This command produces the two keys needed for SSH authentication: your private key ( </a:t>
            </a:r>
            <a:r>
              <a:rPr lang="en-US" b="0" i="1" dirty="0" err="1">
                <a:solidFill>
                  <a:srgbClr val="171717"/>
                </a:solidFill>
                <a:effectLst/>
                <a:latin typeface="Segoe UI" panose="020B0502040204020203" pitchFamily="34" charset="0"/>
              </a:rPr>
              <a:t>id_rsa</a:t>
            </a:r>
            <a:r>
              <a:rPr lang="en-US" b="0" i="0" dirty="0">
                <a:solidFill>
                  <a:srgbClr val="171717"/>
                </a:solidFill>
                <a:effectLst/>
                <a:latin typeface="Segoe UI" panose="020B0502040204020203" pitchFamily="34" charset="0"/>
              </a:rPr>
              <a:t> ) and the public key ( </a:t>
            </a:r>
            <a:r>
              <a:rPr lang="en-US" b="0" i="1" dirty="0">
                <a:solidFill>
                  <a:srgbClr val="171717"/>
                </a:solidFill>
                <a:effectLst/>
                <a:latin typeface="Segoe UI" panose="020B0502040204020203" pitchFamily="34" charset="0"/>
              </a:rPr>
              <a:t>id_rsa.pub</a:t>
            </a:r>
            <a:r>
              <a:rPr lang="en-US" b="0" i="0" dirty="0">
                <a:solidFill>
                  <a:srgbClr val="171717"/>
                </a:solidFill>
                <a:effectLst/>
                <a:latin typeface="Segoe UI" panose="020B0502040204020203" pitchFamily="34" charset="0"/>
              </a:rPr>
              <a:t> ). It is important to never share the contents of your private key. If the private key is compromised, attackers can use it to trick servers into thinking the connection is coming from you.</a:t>
            </a:r>
            <a:endParaRPr lang="en-US" dirty="0"/>
          </a:p>
        </p:txBody>
      </p:sp>
    </p:spTree>
    <p:extLst>
      <p:ext uri="{BB962C8B-B14F-4D97-AF65-F5344CB8AC3E}">
        <p14:creationId xmlns:p14="http://schemas.microsoft.com/office/powerpoint/2010/main" val="90604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BCD0-C145-45CB-8C7D-1419CB1C1419}"/>
              </a:ext>
            </a:extLst>
          </p:cNvPr>
          <p:cNvSpPr>
            <a:spLocks noGrp="1"/>
          </p:cNvSpPr>
          <p:nvPr>
            <p:ph type="title"/>
          </p:nvPr>
        </p:nvSpPr>
        <p:spPr/>
        <p:txBody>
          <a:bodyPr/>
          <a:lstStyle/>
          <a:p>
            <a:r>
              <a:rPr lang="en-US" dirty="0"/>
              <a:t>Step 2 – Add the public key to Azure</a:t>
            </a:r>
          </a:p>
        </p:txBody>
      </p:sp>
      <p:sp>
        <p:nvSpPr>
          <p:cNvPr id="8" name="Content Placeholder 7">
            <a:extLst>
              <a:ext uri="{FF2B5EF4-FFF2-40B4-BE49-F238E27FC236}">
                <a16:creationId xmlns:a16="http://schemas.microsoft.com/office/drawing/2014/main" id="{5C70F040-BEAE-4B5A-BE64-DE281CC1926C}"/>
              </a:ext>
            </a:extLst>
          </p:cNvPr>
          <p:cNvSpPr>
            <a:spLocks noGrp="1"/>
          </p:cNvSpPr>
          <p:nvPr>
            <p:ph idx="1"/>
          </p:nvPr>
        </p:nvSpPr>
        <p:spPr>
          <a:xfrm>
            <a:off x="365760" y="1463040"/>
            <a:ext cx="7728373" cy="4572000"/>
          </a:xfrm>
        </p:spPr>
        <p:txBody>
          <a:bodyPr/>
          <a:lstStyle/>
          <a:p>
            <a:pPr marL="457200" indent="-457200">
              <a:buFont typeface="+mj-lt"/>
              <a:buAutoNum type="arabicPeriod"/>
            </a:pPr>
            <a:r>
              <a:rPr lang="en-US" sz="1800" b="0" i="0" dirty="0">
                <a:solidFill>
                  <a:srgbClr val="171717"/>
                </a:solidFill>
                <a:effectLst/>
                <a:latin typeface="Segoe UI" panose="020B0502040204020203" pitchFamily="34" charset="0"/>
              </a:rPr>
              <a:t>Open your security settings by browsing to the web portal and selecting your avatar in the upper right of the user interface. Select </a:t>
            </a:r>
            <a:r>
              <a:rPr lang="en-US" sz="1800" b="1" i="0" dirty="0">
                <a:solidFill>
                  <a:srgbClr val="171717"/>
                </a:solidFill>
                <a:effectLst/>
                <a:latin typeface="Segoe UI" panose="020B0502040204020203" pitchFamily="34" charset="0"/>
              </a:rPr>
              <a:t>SSH public keys</a:t>
            </a:r>
            <a:r>
              <a:rPr lang="en-US" sz="1800" b="0" i="0" dirty="0">
                <a:solidFill>
                  <a:srgbClr val="171717"/>
                </a:solidFill>
                <a:effectLst/>
                <a:latin typeface="Segoe UI" panose="020B0502040204020203" pitchFamily="34" charset="0"/>
              </a:rPr>
              <a:t> in the menu that appears.</a:t>
            </a:r>
          </a:p>
          <a:p>
            <a:pPr marL="457200" indent="-457200">
              <a:buFont typeface="+mj-lt"/>
              <a:buAutoNum type="arabicPeriod"/>
            </a:pPr>
            <a:r>
              <a:rPr lang="en-US" sz="1400" b="0" i="0" dirty="0">
                <a:solidFill>
                  <a:srgbClr val="171717"/>
                </a:solidFill>
                <a:effectLst/>
                <a:latin typeface="Segoe UI" panose="020B0502040204020203" pitchFamily="34" charset="0"/>
              </a:rPr>
              <a:t>Select </a:t>
            </a:r>
            <a:r>
              <a:rPr lang="en-US" sz="1400" b="1" i="0" dirty="0">
                <a:solidFill>
                  <a:srgbClr val="171717"/>
                </a:solidFill>
                <a:effectLst/>
                <a:latin typeface="Segoe UI" panose="020B0502040204020203" pitchFamily="34" charset="0"/>
              </a:rPr>
              <a:t> Add</a:t>
            </a:r>
            <a:r>
              <a:rPr lang="en-US" sz="1400" b="0" i="0" dirty="0">
                <a:solidFill>
                  <a:srgbClr val="171717"/>
                </a:solidFill>
                <a:effectLst/>
                <a:latin typeface="Segoe UI" panose="020B0502040204020203" pitchFamily="34" charset="0"/>
              </a:rPr>
              <a:t>.</a:t>
            </a:r>
          </a:p>
          <a:p>
            <a:pPr marL="457200" indent="-457200">
              <a:buFont typeface="+mj-lt"/>
              <a:buAutoNum type="arabicPeriod"/>
            </a:pPr>
            <a:r>
              <a:rPr lang="en-US" sz="1400" b="0" i="0" dirty="0">
                <a:solidFill>
                  <a:srgbClr val="171717"/>
                </a:solidFill>
                <a:effectLst/>
                <a:latin typeface="Segoe UI" panose="020B0502040204020203" pitchFamily="34" charset="0"/>
              </a:rPr>
              <a:t>Copy the contents of the public key (for example, id_rsa.pub) that you generated into the </a:t>
            </a:r>
            <a:r>
              <a:rPr lang="en-US" sz="1400" b="1" i="0" dirty="0">
                <a:solidFill>
                  <a:srgbClr val="171717"/>
                </a:solidFill>
                <a:effectLst/>
                <a:latin typeface="Segoe UI" panose="020B0502040204020203" pitchFamily="34" charset="0"/>
              </a:rPr>
              <a:t>Public Key Data</a:t>
            </a:r>
            <a:r>
              <a:rPr lang="en-US" sz="1400" b="0" i="0" dirty="0">
                <a:solidFill>
                  <a:srgbClr val="171717"/>
                </a:solidFill>
                <a:effectLst/>
                <a:latin typeface="Segoe UI" panose="020B0502040204020203" pitchFamily="34" charset="0"/>
              </a:rPr>
              <a:t> field.</a:t>
            </a:r>
          </a:p>
          <a:p>
            <a:pPr marL="457200" indent="-457200">
              <a:buFont typeface="+mj-lt"/>
              <a:buAutoNum type="arabicPeriod"/>
            </a:pPr>
            <a:r>
              <a:rPr lang="en-US" sz="1800" b="0" i="0" dirty="0">
                <a:solidFill>
                  <a:srgbClr val="171717"/>
                </a:solidFill>
                <a:effectLst/>
                <a:latin typeface="Segoe UI" panose="020B0502040204020203" pitchFamily="34" charset="0"/>
              </a:rPr>
              <a:t>Select </a:t>
            </a:r>
            <a:r>
              <a:rPr lang="en-US" sz="1800" b="1" i="0" dirty="0">
                <a:solidFill>
                  <a:srgbClr val="171717"/>
                </a:solidFill>
                <a:effectLst/>
                <a:latin typeface="Segoe UI" panose="020B0502040204020203" pitchFamily="34" charset="0"/>
              </a:rPr>
              <a:t>Save</a:t>
            </a:r>
            <a:r>
              <a:rPr lang="en-US" sz="1800" b="0" i="0" dirty="0">
                <a:solidFill>
                  <a:srgbClr val="171717"/>
                </a:solidFill>
                <a:effectLst/>
                <a:latin typeface="Segoe UI" panose="020B0502040204020203" pitchFamily="34" charset="0"/>
              </a:rPr>
              <a:t> to store the public key.</a:t>
            </a:r>
            <a:endParaRPr lang="en-US" sz="1800" dirty="0"/>
          </a:p>
        </p:txBody>
      </p:sp>
      <p:pic>
        <p:nvPicPr>
          <p:cNvPr id="10" name="Picture 9">
            <a:extLst>
              <a:ext uri="{FF2B5EF4-FFF2-40B4-BE49-F238E27FC236}">
                <a16:creationId xmlns:a16="http://schemas.microsoft.com/office/drawing/2014/main" id="{7EDE8F53-A91A-4D11-B1C0-C47EEC80498B}"/>
              </a:ext>
            </a:extLst>
          </p:cNvPr>
          <p:cNvPicPr>
            <a:picLocks noChangeAspect="1"/>
          </p:cNvPicPr>
          <p:nvPr/>
        </p:nvPicPr>
        <p:blipFill>
          <a:blip r:embed="rId3"/>
          <a:stretch>
            <a:fillRect/>
          </a:stretch>
        </p:blipFill>
        <p:spPr>
          <a:xfrm>
            <a:off x="7921097" y="67734"/>
            <a:ext cx="2179682" cy="3613572"/>
          </a:xfrm>
          <a:prstGeom prst="rect">
            <a:avLst/>
          </a:prstGeom>
        </p:spPr>
      </p:pic>
      <p:pic>
        <p:nvPicPr>
          <p:cNvPr id="12" name="Picture 11">
            <a:extLst>
              <a:ext uri="{FF2B5EF4-FFF2-40B4-BE49-F238E27FC236}">
                <a16:creationId xmlns:a16="http://schemas.microsoft.com/office/drawing/2014/main" id="{6DAF3F67-DA76-4600-9F2A-25820DF1B102}"/>
              </a:ext>
            </a:extLst>
          </p:cNvPr>
          <p:cNvPicPr>
            <a:picLocks noChangeAspect="1"/>
          </p:cNvPicPr>
          <p:nvPr/>
        </p:nvPicPr>
        <p:blipFill>
          <a:blip r:embed="rId4"/>
          <a:stretch>
            <a:fillRect/>
          </a:stretch>
        </p:blipFill>
        <p:spPr>
          <a:xfrm>
            <a:off x="10046501" y="564500"/>
            <a:ext cx="2006648" cy="3116806"/>
          </a:xfrm>
          <a:prstGeom prst="rect">
            <a:avLst/>
          </a:prstGeom>
        </p:spPr>
      </p:pic>
      <p:pic>
        <p:nvPicPr>
          <p:cNvPr id="14" name="Picture 13">
            <a:extLst>
              <a:ext uri="{FF2B5EF4-FFF2-40B4-BE49-F238E27FC236}">
                <a16:creationId xmlns:a16="http://schemas.microsoft.com/office/drawing/2014/main" id="{F19DDBCE-8E8E-4515-B528-1668A69CAC78}"/>
              </a:ext>
            </a:extLst>
          </p:cNvPr>
          <p:cNvPicPr>
            <a:picLocks noChangeAspect="1"/>
          </p:cNvPicPr>
          <p:nvPr/>
        </p:nvPicPr>
        <p:blipFill>
          <a:blip r:embed="rId5"/>
          <a:stretch>
            <a:fillRect/>
          </a:stretch>
        </p:blipFill>
        <p:spPr>
          <a:xfrm>
            <a:off x="7921097" y="3749040"/>
            <a:ext cx="4132052" cy="1847489"/>
          </a:xfrm>
          <a:prstGeom prst="rect">
            <a:avLst/>
          </a:prstGeom>
        </p:spPr>
      </p:pic>
    </p:spTree>
    <p:extLst>
      <p:ext uri="{BB962C8B-B14F-4D97-AF65-F5344CB8AC3E}">
        <p14:creationId xmlns:p14="http://schemas.microsoft.com/office/powerpoint/2010/main" val="2505811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2A23-BE28-46E8-BAE6-F9D16DA41BC7}"/>
              </a:ext>
            </a:extLst>
          </p:cNvPr>
          <p:cNvSpPr>
            <a:spLocks noGrp="1"/>
          </p:cNvSpPr>
          <p:nvPr>
            <p:ph type="title"/>
          </p:nvPr>
        </p:nvSpPr>
        <p:spPr/>
        <p:txBody>
          <a:bodyPr/>
          <a:lstStyle/>
          <a:p>
            <a:r>
              <a:rPr lang="en-US" dirty="0"/>
              <a:t>Step 3 Clone the Git repository with SSH </a:t>
            </a:r>
          </a:p>
        </p:txBody>
      </p:sp>
      <p:sp>
        <p:nvSpPr>
          <p:cNvPr id="3" name="Content Placeholder 2">
            <a:extLst>
              <a:ext uri="{FF2B5EF4-FFF2-40B4-BE49-F238E27FC236}">
                <a16:creationId xmlns:a16="http://schemas.microsoft.com/office/drawing/2014/main" id="{396EAB5E-820F-4717-B0F0-60CB67305802}"/>
              </a:ext>
            </a:extLst>
          </p:cNvPr>
          <p:cNvSpPr>
            <a:spLocks noGrp="1"/>
          </p:cNvSpPr>
          <p:nvPr>
            <p:ph idx="1"/>
          </p:nvPr>
        </p:nvSpPr>
        <p:spPr/>
        <p:txBody>
          <a:bodyPr/>
          <a:lstStyle/>
          <a:p>
            <a:r>
              <a:rPr lang="en-US" sz="1800" b="0" i="0" dirty="0">
                <a:solidFill>
                  <a:srgbClr val="171717"/>
                </a:solidFill>
                <a:effectLst/>
                <a:latin typeface="Segoe UI" panose="020B0502040204020203" pitchFamily="34" charset="0"/>
              </a:rPr>
              <a:t>Copy the SSH clone URL from the web portal. In this example, the SSL clone URL is for a repo in an organization named </a:t>
            </a:r>
            <a:r>
              <a:rPr lang="en-US" sz="1800" b="1" i="0" dirty="0">
                <a:solidFill>
                  <a:srgbClr val="171717"/>
                </a:solidFill>
                <a:effectLst/>
                <a:latin typeface="Segoe UI" panose="020B0502040204020203" pitchFamily="34" charset="0"/>
              </a:rPr>
              <a:t>ORB-PCB/SM  DI</a:t>
            </a:r>
            <a:r>
              <a:rPr lang="en-US" sz="1800" b="0" i="0" dirty="0">
                <a:solidFill>
                  <a:srgbClr val="171717"/>
                </a:solidFill>
                <a:effectLst/>
                <a:latin typeface="Segoe UI" panose="020B0502040204020203" pitchFamily="34" charset="0"/>
              </a:rPr>
              <a:t>, as indicated by the first part of the URL after </a:t>
            </a:r>
            <a:r>
              <a:rPr lang="en-US" sz="1400" b="0" i="0" dirty="0">
                <a:solidFill>
                  <a:srgbClr val="171717"/>
                </a:solidFill>
                <a:effectLst/>
                <a:latin typeface="SFMono-Regular"/>
              </a:rPr>
              <a:t>dev.azure.com</a:t>
            </a:r>
            <a:endParaRPr lang="en-US" sz="1800" dirty="0"/>
          </a:p>
        </p:txBody>
      </p:sp>
      <p:pic>
        <p:nvPicPr>
          <p:cNvPr id="8" name="Picture 7">
            <a:extLst>
              <a:ext uri="{FF2B5EF4-FFF2-40B4-BE49-F238E27FC236}">
                <a16:creationId xmlns:a16="http://schemas.microsoft.com/office/drawing/2014/main" id="{9A1592B4-7FAE-4BFB-BC39-D5A2917C5754}"/>
              </a:ext>
            </a:extLst>
          </p:cNvPr>
          <p:cNvPicPr>
            <a:picLocks noChangeAspect="1"/>
          </p:cNvPicPr>
          <p:nvPr/>
        </p:nvPicPr>
        <p:blipFill>
          <a:blip r:embed="rId2"/>
          <a:stretch>
            <a:fillRect/>
          </a:stretch>
        </p:blipFill>
        <p:spPr>
          <a:xfrm>
            <a:off x="679979" y="2218266"/>
            <a:ext cx="4501621" cy="3706707"/>
          </a:xfrm>
          <a:prstGeom prst="rect">
            <a:avLst/>
          </a:prstGeom>
        </p:spPr>
      </p:pic>
    </p:spTree>
    <p:extLst>
      <p:ext uri="{BB962C8B-B14F-4D97-AF65-F5344CB8AC3E}">
        <p14:creationId xmlns:p14="http://schemas.microsoft.com/office/powerpoint/2010/main" val="302516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5373-F0AE-42CC-90D1-0177C8CC731B}"/>
              </a:ext>
            </a:extLst>
          </p:cNvPr>
          <p:cNvSpPr>
            <a:spLocks noGrp="1"/>
          </p:cNvSpPr>
          <p:nvPr>
            <p:ph type="title"/>
          </p:nvPr>
        </p:nvSpPr>
        <p:spPr/>
        <p:txBody>
          <a:bodyPr/>
          <a:lstStyle/>
          <a:p>
            <a:r>
              <a:rPr lang="en-US" dirty="0"/>
              <a:t>In case of problem</a:t>
            </a:r>
          </a:p>
        </p:txBody>
      </p:sp>
      <p:pic>
        <p:nvPicPr>
          <p:cNvPr id="5" name="Content Placeholder 4">
            <a:extLst>
              <a:ext uri="{FF2B5EF4-FFF2-40B4-BE49-F238E27FC236}">
                <a16:creationId xmlns:a16="http://schemas.microsoft.com/office/drawing/2014/main" id="{83528177-E90E-4B13-9C04-FBDBF8F52A34}"/>
              </a:ext>
            </a:extLst>
          </p:cNvPr>
          <p:cNvPicPr>
            <a:picLocks noGrp="1" noChangeAspect="1"/>
          </p:cNvPicPr>
          <p:nvPr>
            <p:ph idx="1"/>
          </p:nvPr>
        </p:nvPicPr>
        <p:blipFill>
          <a:blip r:embed="rId2"/>
          <a:stretch>
            <a:fillRect/>
          </a:stretch>
        </p:blipFill>
        <p:spPr>
          <a:xfrm>
            <a:off x="467364" y="1132417"/>
            <a:ext cx="3924300" cy="781050"/>
          </a:xfrm>
        </p:spPr>
      </p:pic>
      <p:sp>
        <p:nvSpPr>
          <p:cNvPr id="7" name="TextBox 6">
            <a:extLst>
              <a:ext uri="{FF2B5EF4-FFF2-40B4-BE49-F238E27FC236}">
                <a16:creationId xmlns:a16="http://schemas.microsoft.com/office/drawing/2014/main" id="{51298E62-C4F4-41D8-A177-605B0C62F30B}"/>
              </a:ext>
            </a:extLst>
          </p:cNvPr>
          <p:cNvSpPr txBox="1"/>
          <p:nvPr/>
        </p:nvSpPr>
        <p:spPr>
          <a:xfrm>
            <a:off x="365760" y="2131484"/>
            <a:ext cx="6096000" cy="369332"/>
          </a:xfrm>
          <a:prstGeom prst="rect">
            <a:avLst/>
          </a:prstGeom>
          <a:noFill/>
        </p:spPr>
        <p:txBody>
          <a:bodyPr wrap="square">
            <a:spAutoFit/>
          </a:bodyPr>
          <a:lstStyle/>
          <a:p>
            <a:r>
              <a:rPr lang="en-US" b="0" i="0" dirty="0">
                <a:solidFill>
                  <a:srgbClr val="232629"/>
                </a:solidFill>
                <a:effectLst/>
                <a:latin typeface="ui-monospace"/>
              </a:rPr>
              <a:t>Go to  ~/.</a:t>
            </a:r>
            <a:r>
              <a:rPr lang="en-US" b="0" i="0" dirty="0" err="1">
                <a:solidFill>
                  <a:srgbClr val="232629"/>
                </a:solidFill>
                <a:effectLst/>
                <a:latin typeface="ui-monospace"/>
              </a:rPr>
              <a:t>ssh</a:t>
            </a:r>
            <a:r>
              <a:rPr lang="en-US" b="0" i="0" dirty="0">
                <a:solidFill>
                  <a:srgbClr val="232629"/>
                </a:solidFill>
                <a:effectLst/>
                <a:latin typeface="ui-monospace"/>
              </a:rPr>
              <a:t> – remove </a:t>
            </a:r>
            <a:endParaRPr lang="en-US" dirty="0"/>
          </a:p>
        </p:txBody>
      </p:sp>
      <p:pic>
        <p:nvPicPr>
          <p:cNvPr id="9" name="Picture 8">
            <a:extLst>
              <a:ext uri="{FF2B5EF4-FFF2-40B4-BE49-F238E27FC236}">
                <a16:creationId xmlns:a16="http://schemas.microsoft.com/office/drawing/2014/main" id="{251C83ED-D9D3-4D9F-A596-93BC45BBADA4}"/>
              </a:ext>
            </a:extLst>
          </p:cNvPr>
          <p:cNvPicPr>
            <a:picLocks noChangeAspect="1"/>
          </p:cNvPicPr>
          <p:nvPr/>
        </p:nvPicPr>
        <p:blipFill>
          <a:blip r:embed="rId3"/>
          <a:stretch>
            <a:fillRect/>
          </a:stretch>
        </p:blipFill>
        <p:spPr>
          <a:xfrm>
            <a:off x="2727324" y="2218770"/>
            <a:ext cx="1809750" cy="1000125"/>
          </a:xfrm>
          <a:prstGeom prst="rect">
            <a:avLst/>
          </a:prstGeom>
        </p:spPr>
      </p:pic>
      <p:sp>
        <p:nvSpPr>
          <p:cNvPr id="11" name="TextBox 10">
            <a:extLst>
              <a:ext uri="{FF2B5EF4-FFF2-40B4-BE49-F238E27FC236}">
                <a16:creationId xmlns:a16="http://schemas.microsoft.com/office/drawing/2014/main" id="{C049E235-4302-4702-875A-DDA66792ECB7}"/>
              </a:ext>
            </a:extLst>
          </p:cNvPr>
          <p:cNvSpPr txBox="1"/>
          <p:nvPr/>
        </p:nvSpPr>
        <p:spPr>
          <a:xfrm>
            <a:off x="289552" y="3429000"/>
            <a:ext cx="9861975" cy="369332"/>
          </a:xfrm>
          <a:prstGeom prst="rect">
            <a:avLst/>
          </a:prstGeom>
          <a:noFill/>
        </p:spPr>
        <p:txBody>
          <a:bodyPr wrap="square">
            <a:spAutoFit/>
          </a:bodyPr>
          <a:lstStyle/>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ssh-keyscan</a:t>
            </a:r>
            <a:r>
              <a:rPr lang="en-US" sz="1800" dirty="0">
                <a:solidFill>
                  <a:prstClr val="black"/>
                </a:solidFill>
                <a:latin typeface="Lucida Console" panose="020B0609040504020204" pitchFamily="49" charset="0"/>
              </a:rPr>
              <a:t> -t </a:t>
            </a:r>
            <a:r>
              <a:rPr lang="en-US" sz="1800" dirty="0" err="1">
                <a:solidFill>
                  <a:prstClr val="black"/>
                </a:solidFill>
                <a:latin typeface="Lucida Console" panose="020B0609040504020204" pitchFamily="49" charset="0"/>
              </a:rPr>
              <a:t>rsa</a:t>
            </a:r>
            <a:r>
              <a:rPr lang="en-US" sz="1800" dirty="0">
                <a:solidFill>
                  <a:prstClr val="black"/>
                </a:solidFill>
                <a:latin typeface="Lucida Console" panose="020B0609040504020204" pitchFamily="49" charset="0"/>
              </a:rPr>
              <a:t> ssh.dev.azure.com &gt;&gt; ~/.</a:t>
            </a:r>
            <a:r>
              <a:rPr lang="en-US" sz="1800" dirty="0" err="1">
                <a:solidFill>
                  <a:prstClr val="black"/>
                </a:solidFill>
                <a:latin typeface="Lucida Console" panose="020B0609040504020204" pitchFamily="49" charset="0"/>
              </a:rPr>
              <a:t>ssh</a:t>
            </a: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known_hosts</a:t>
            </a:r>
            <a:endParaRPr lang="en-US" dirty="0"/>
          </a:p>
        </p:txBody>
      </p:sp>
      <p:sp>
        <p:nvSpPr>
          <p:cNvPr id="13" name="TextBox 12">
            <a:extLst>
              <a:ext uri="{FF2B5EF4-FFF2-40B4-BE49-F238E27FC236}">
                <a16:creationId xmlns:a16="http://schemas.microsoft.com/office/drawing/2014/main" id="{AF3589AF-05CB-4EA5-9B15-A32FAD2D9877}"/>
              </a:ext>
            </a:extLst>
          </p:cNvPr>
          <p:cNvSpPr txBox="1"/>
          <p:nvPr/>
        </p:nvSpPr>
        <p:spPr>
          <a:xfrm>
            <a:off x="289552" y="3950771"/>
            <a:ext cx="6096000" cy="369332"/>
          </a:xfrm>
          <a:prstGeom prst="rect">
            <a:avLst/>
          </a:prstGeom>
          <a:noFill/>
        </p:spPr>
        <p:txBody>
          <a:bodyPr wrap="square">
            <a:spAutoFit/>
          </a:bodyPr>
          <a:lstStyle/>
          <a:p>
            <a:r>
              <a:rPr lang="de-DE" sz="1800" dirty="0">
                <a:solidFill>
                  <a:prstClr val="black"/>
                </a:solidFill>
                <a:latin typeface="Lucida Console" panose="020B0609040504020204" pitchFamily="49" charset="0"/>
              </a:rPr>
              <a:t> ssh-keygen -C shlom-al@orbotech.com</a:t>
            </a:r>
            <a:endParaRPr lang="en-US" dirty="0"/>
          </a:p>
        </p:txBody>
      </p:sp>
      <p:sp>
        <p:nvSpPr>
          <p:cNvPr id="15" name="TextBox 14">
            <a:extLst>
              <a:ext uri="{FF2B5EF4-FFF2-40B4-BE49-F238E27FC236}">
                <a16:creationId xmlns:a16="http://schemas.microsoft.com/office/drawing/2014/main" id="{3ACD4CD2-D2F9-407A-B606-F1A6B55417E3}"/>
              </a:ext>
            </a:extLst>
          </p:cNvPr>
          <p:cNvSpPr txBox="1"/>
          <p:nvPr/>
        </p:nvSpPr>
        <p:spPr>
          <a:xfrm>
            <a:off x="440259" y="4541850"/>
            <a:ext cx="8712201" cy="369332"/>
          </a:xfrm>
          <a:prstGeom prst="rect">
            <a:avLst/>
          </a:prstGeom>
          <a:noFill/>
        </p:spPr>
        <p:txBody>
          <a:bodyPr wrap="square">
            <a:spAutoFit/>
          </a:bodyPr>
          <a:lstStyle/>
          <a:p>
            <a:r>
              <a:rPr lang="en-US" b="0" i="0" dirty="0">
                <a:solidFill>
                  <a:srgbClr val="232629"/>
                </a:solidFill>
                <a:effectLst/>
                <a:latin typeface="-apple-system"/>
              </a:rPr>
              <a:t>open the public key with this command - </a:t>
            </a:r>
            <a:r>
              <a:rPr lang="en-US" sz="1800" dirty="0">
                <a:solidFill>
                  <a:prstClr val="black"/>
                </a:solidFill>
                <a:latin typeface="Lucida Console" panose="020B0609040504020204" pitchFamily="49" charset="0"/>
              </a:rPr>
              <a:t>cat ~/.</a:t>
            </a:r>
            <a:r>
              <a:rPr lang="en-US" sz="1800" dirty="0" err="1">
                <a:solidFill>
                  <a:prstClr val="black"/>
                </a:solidFill>
                <a:latin typeface="Lucida Console" panose="020B0609040504020204" pitchFamily="49" charset="0"/>
              </a:rPr>
              <a:t>ssh</a:t>
            </a:r>
            <a:r>
              <a:rPr lang="en-US" sz="1800" dirty="0">
                <a:solidFill>
                  <a:prstClr val="black"/>
                </a:solidFill>
                <a:latin typeface="Lucida Console" panose="020B0609040504020204" pitchFamily="49" charset="0"/>
              </a:rPr>
              <a:t>/id_rsa.pub</a:t>
            </a:r>
            <a:endParaRPr lang="en-US" dirty="0"/>
          </a:p>
        </p:txBody>
      </p:sp>
      <p:sp>
        <p:nvSpPr>
          <p:cNvPr id="17" name="TextBox 16">
            <a:extLst>
              <a:ext uri="{FF2B5EF4-FFF2-40B4-BE49-F238E27FC236}">
                <a16:creationId xmlns:a16="http://schemas.microsoft.com/office/drawing/2014/main" id="{13E3895B-E9BD-42AB-9CED-46B56FD8D26E}"/>
              </a:ext>
            </a:extLst>
          </p:cNvPr>
          <p:cNvSpPr txBox="1"/>
          <p:nvPr/>
        </p:nvSpPr>
        <p:spPr>
          <a:xfrm>
            <a:off x="440260" y="5132929"/>
            <a:ext cx="8365068" cy="923330"/>
          </a:xfrm>
          <a:prstGeom prst="rect">
            <a:avLst/>
          </a:prstGeom>
          <a:noFill/>
        </p:spPr>
        <p:txBody>
          <a:bodyPr wrap="square">
            <a:spAutoFit/>
          </a:bodyPr>
          <a:lstStyle/>
          <a:p>
            <a:pPr fontAlgn="base"/>
            <a:r>
              <a:rPr lang="en-US" dirty="0">
                <a:effectLst/>
                <a:latin typeface="inherit"/>
              </a:rPr>
              <a:t>Add the </a:t>
            </a:r>
            <a:r>
              <a:rPr lang="en-US" i="1" dirty="0">
                <a:effectLst/>
                <a:latin typeface="inherit"/>
              </a:rPr>
              <a:t>id_rsa.pub</a:t>
            </a:r>
            <a:r>
              <a:rPr lang="en-US" dirty="0">
                <a:effectLst/>
                <a:latin typeface="inherit"/>
              </a:rPr>
              <a:t> key to SSH keys list on your Azure profile.</a:t>
            </a:r>
          </a:p>
          <a:p>
            <a:br>
              <a:rPr lang="en-US" b="0" i="0" dirty="0">
                <a:solidFill>
                  <a:srgbClr val="232629"/>
                </a:solidFill>
                <a:effectLst/>
                <a:latin typeface="inherit"/>
              </a:rPr>
            </a:br>
            <a:endParaRPr lang="en-US" dirty="0"/>
          </a:p>
        </p:txBody>
      </p:sp>
    </p:spTree>
    <p:extLst>
      <p:ext uri="{BB962C8B-B14F-4D97-AF65-F5344CB8AC3E}">
        <p14:creationId xmlns:p14="http://schemas.microsoft.com/office/powerpoint/2010/main" val="1652642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7A22-FDEC-4581-B608-25A396AF5F61}"/>
              </a:ext>
            </a:extLst>
          </p:cNvPr>
          <p:cNvSpPr>
            <a:spLocks noGrp="1"/>
          </p:cNvSpPr>
          <p:nvPr>
            <p:ph type="title"/>
          </p:nvPr>
        </p:nvSpPr>
        <p:spPr/>
        <p:txBody>
          <a:bodyPr/>
          <a:lstStyle/>
          <a:p>
            <a:pPr algn="ctr"/>
            <a:r>
              <a:rPr lang="en-GB"/>
              <a:t>Thank You.</a:t>
            </a:r>
          </a:p>
        </p:txBody>
      </p:sp>
      <p:sp>
        <p:nvSpPr>
          <p:cNvPr id="3" name="Text Placeholder 2">
            <a:extLst>
              <a:ext uri="{FF2B5EF4-FFF2-40B4-BE49-F238E27FC236}">
                <a16:creationId xmlns:a16="http://schemas.microsoft.com/office/drawing/2014/main" id="{8D4A33FC-3A7D-4303-9516-A4E701CD5FF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3944517"/>
      </p:ext>
    </p:extLst>
  </p:cSld>
  <p:clrMapOvr>
    <a:masterClrMapping/>
  </p:clrMapOvr>
</p:sld>
</file>

<file path=ppt/theme/theme1.xml><?xml version="1.0" encoding="utf-8"?>
<a:theme xmlns:a="http://schemas.openxmlformats.org/drawingml/2006/main" name="DELETE Test">
  <a:themeElements>
    <a:clrScheme name="KLA colorset">
      <a:dk1>
        <a:srgbClr val="0C0C12"/>
      </a:dk1>
      <a:lt1>
        <a:srgbClr val="FFFFFF"/>
      </a:lt1>
      <a:dk2>
        <a:srgbClr val="41007F"/>
      </a:dk2>
      <a:lt2>
        <a:srgbClr val="5A5A64"/>
      </a:lt2>
      <a:accent1>
        <a:srgbClr val="50DD3F"/>
      </a:accent1>
      <a:accent2>
        <a:srgbClr val="FF6400"/>
      </a:accent2>
      <a:accent3>
        <a:srgbClr val="00A7E1"/>
      </a:accent3>
      <a:accent4>
        <a:srgbClr val="FFAF00"/>
      </a:accent4>
      <a:accent5>
        <a:srgbClr val="F01E69"/>
      </a:accent5>
      <a:accent6>
        <a:srgbClr val="AA1DD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l">
          <a:defRPr dirty="0" smtClean="0"/>
        </a:defPPr>
      </a:lstStyle>
    </a:txDef>
  </a:objectDefaults>
  <a:extraClrSchemeLst/>
  <a:extLst>
    <a:ext uri="{05A4C25C-085E-4340-85A3-A5531E510DB2}">
      <thm15:themeFamily xmlns:thm15="http://schemas.microsoft.com/office/thememl/2012/main" name="Presentation1" id="{B31448AC-BE04-4860-817A-6DB537847DA8}" vid="{AA6D38C5-37AB-4231-B7C1-4BA42098D1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DDEE57DA0ECC489330A9D70CDBD0A8" ma:contentTypeVersion="4" ma:contentTypeDescription="Create a new document." ma:contentTypeScope="" ma:versionID="889f266c7dff2ae9be51a264a9ce5f4f">
  <xsd:schema xmlns:xsd="http://www.w3.org/2001/XMLSchema" xmlns:xs="http://www.w3.org/2001/XMLSchema" xmlns:p="http://schemas.microsoft.com/office/2006/metadata/properties" xmlns:ns2="90689120-2133-4a82-a85b-3b2999bcf1e7" xmlns:ns3="ff6e2dcc-aea0-49ef-8961-dd57097fe682" targetNamespace="http://schemas.microsoft.com/office/2006/metadata/properties" ma:root="true" ma:fieldsID="93fc94e7e7f7f2e06e0f487e1957a3fb" ns2:_="" ns3:_="">
    <xsd:import namespace="90689120-2133-4a82-a85b-3b2999bcf1e7"/>
    <xsd:import namespace="ff6e2dcc-aea0-49ef-8961-dd57097fe6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89120-2133-4a82-a85b-3b2999bcf1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6e2dcc-aea0-49ef-8961-dd57097fe6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f6e2dcc-aea0-49ef-8961-dd57097fe682">
      <UserInfo>
        <DisplayName>Gil Beresteanu</DisplayName>
        <AccountId>25</AccountId>
        <AccountType/>
      </UserInfo>
    </SharedWithUsers>
  </documentManagement>
</p:properties>
</file>

<file path=customXml/itemProps1.xml><?xml version="1.0" encoding="utf-8"?>
<ds:datastoreItem xmlns:ds="http://schemas.openxmlformats.org/officeDocument/2006/customXml" ds:itemID="{69A07E85-06EC-4C22-B470-99539964257A}">
  <ds:schemaRefs>
    <ds:schemaRef ds:uri="http://schemas.microsoft.com/sharepoint/v3/contenttype/forms"/>
  </ds:schemaRefs>
</ds:datastoreItem>
</file>

<file path=customXml/itemProps2.xml><?xml version="1.0" encoding="utf-8"?>
<ds:datastoreItem xmlns:ds="http://schemas.openxmlformats.org/officeDocument/2006/customXml" ds:itemID="{68898A0E-1F1F-4227-88EB-847D2660743A}">
  <ds:schemaRefs>
    <ds:schemaRef ds:uri="90689120-2133-4a82-a85b-3b2999bcf1e7"/>
    <ds:schemaRef ds:uri="ff6e2dcc-aea0-49ef-8961-dd57097fe6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15CB62B-B072-456D-8DD4-3025864CA87E}">
  <ds:schemaRefs>
    <ds:schemaRef ds:uri="90689120-2133-4a82-a85b-3b2999bcf1e7"/>
    <ds:schemaRef ds:uri="ff6e2dcc-aea0-49ef-8961-dd57097fe6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1731</TotalTime>
  <Words>511</Words>
  <Application>Microsoft Office PowerPoint</Application>
  <PresentationFormat>Widescreen</PresentationFormat>
  <Paragraphs>30</Paragraphs>
  <Slides>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-apple-system</vt:lpstr>
      <vt:lpstr>Arial</vt:lpstr>
      <vt:lpstr>Calibri</vt:lpstr>
      <vt:lpstr>inherit</vt:lpstr>
      <vt:lpstr>Lucida Console</vt:lpstr>
      <vt:lpstr>Segoe UI</vt:lpstr>
      <vt:lpstr>SFMono-Regular</vt:lpstr>
      <vt:lpstr>ui-monospace</vt:lpstr>
      <vt:lpstr>Wingdings</vt:lpstr>
      <vt:lpstr>DELETE Test</vt:lpstr>
      <vt:lpstr>AZURE Repo  Use SSH key authentication - Guide  </vt:lpstr>
      <vt:lpstr>Introduction </vt:lpstr>
      <vt:lpstr>Step 1 Create your SSH keys</vt:lpstr>
      <vt:lpstr>Step 2 – Add the public key to Azure</vt:lpstr>
      <vt:lpstr>Step 3 Clone the Git repository with SSH </vt:lpstr>
      <vt:lpstr>In case of problem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DevOps Activities</dc:title>
  <dc:creator>Annat Himmel</dc:creator>
  <cp:lastModifiedBy>Shlomi Alon</cp:lastModifiedBy>
  <cp:revision>83</cp:revision>
  <dcterms:created xsi:type="dcterms:W3CDTF">2021-12-29T15:44:54Z</dcterms:created>
  <dcterms:modified xsi:type="dcterms:W3CDTF">2022-07-04T07:10:44Z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0x010100C5DDEE57DA0ECC489330A9D70CDBD0A8</vt:lpwstr>
  </property>
</Properties>
</file>